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8" r:id="rId2"/>
    <p:sldId id="259" r:id="rId3"/>
    <p:sldId id="265" r:id="rId4"/>
    <p:sldId id="267" r:id="rId5"/>
    <p:sldId id="268" r:id="rId6"/>
    <p:sldId id="270" r:id="rId7"/>
    <p:sldId id="271" r:id="rId8"/>
    <p:sldId id="276" r:id="rId9"/>
    <p:sldId id="283" r:id="rId10"/>
    <p:sldId id="278" r:id="rId11"/>
    <p:sldId id="281" r:id="rId12"/>
    <p:sldId id="287" r:id="rId13"/>
    <p:sldId id="285" r:id="rId14"/>
    <p:sldId id="286" r:id="rId15"/>
    <p:sldId id="288" r:id="rId16"/>
    <p:sldId id="289" r:id="rId17"/>
    <p:sldId id="290" r:id="rId18"/>
    <p:sldId id="291" r:id="rId19"/>
    <p:sldId id="292" r:id="rId20"/>
    <p:sldId id="293" r:id="rId21"/>
    <p:sldId id="296" r:id="rId22"/>
    <p:sldId id="295" r:id="rId23"/>
    <p:sldId id="298" r:id="rId24"/>
    <p:sldId id="300" r:id="rId25"/>
    <p:sldId id="299" r:id="rId26"/>
    <p:sldId id="301" r:id="rId27"/>
    <p:sldId id="302" r:id="rId28"/>
    <p:sldId id="303" r:id="rId29"/>
    <p:sldId id="304" r:id="rId30"/>
    <p:sldId id="305" r:id="rId31"/>
    <p:sldId id="306" r:id="rId32"/>
    <p:sldId id="308" r:id="rId33"/>
    <p:sldId id="309" r:id="rId34"/>
    <p:sldId id="307" r:id="rId35"/>
    <p:sldId id="312" r:id="rId36"/>
    <p:sldId id="310" r:id="rId37"/>
    <p:sldId id="313" r:id="rId38"/>
    <p:sldId id="315" r:id="rId39"/>
    <p:sldId id="318" r:id="rId40"/>
    <p:sldId id="314" r:id="rId41"/>
    <p:sldId id="316" r:id="rId42"/>
    <p:sldId id="317" r:id="rId43"/>
    <p:sldId id="311" r:id="rId4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2893E-2C82-49B5-82DE-4E8CA74538E3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25C86-3D88-4FA1-B069-30F5960A3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68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1D21FFD-6EFC-4A0C-BDA0-3610712237FA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5EE5E0D-4F15-4B2B-8F75-9A88F7C97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72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8978" indent="-28794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3394" indent="-22970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4427" indent="-22970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5461" indent="-22970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1348" indent="-22970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7235" indent="-22970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73122" indent="-22970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39009" indent="-22970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37446EA-028E-4993-87A4-30AF2F4FA480}" type="slidenum">
              <a:rPr lang="en-US" altLang="en-US" smtClean="0"/>
              <a:pPr>
                <a:spcBef>
                  <a:spcPct val="0"/>
                </a:spcBef>
              </a:pPr>
              <a:t>35</a:t>
            </a:fld>
            <a:endParaRPr lang="en-US" alt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86434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1A2996-8F12-407F-A354-E36B5DEB5621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51088" y="522288"/>
            <a:ext cx="4648200" cy="2614612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1768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D16063-588C-4112-8BBB-69B3D57E7891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7247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379265-A46C-4E56-8FA9-EE92EFBC40BF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1866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D98589-3A0F-456C-9149-0917EDC5DA03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4981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09EB25-38AE-4A1A-B7C2-F9C1B8730A16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5209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2DCF6A-490A-401C-87EF-C8DD69166EDD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902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13D9F-2029-4EAE-9F80-7CB8B359CF79}" type="datetimeFigureOut">
              <a:rPr lang="en-US" smtClean="0"/>
              <a:t>4/25/2016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23AE1-0306-4DEE-A020-C62CB4E8DC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737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13D9F-2029-4EAE-9F80-7CB8B359CF79}" type="datetimeFigureOut">
              <a:rPr lang="en-US" smtClean="0"/>
              <a:t>4/25/2016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23AE1-0306-4DEE-A020-C62CB4E8DC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88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13D9F-2029-4EAE-9F80-7CB8B359CF79}" type="datetimeFigureOut">
              <a:rPr lang="en-US" smtClean="0"/>
              <a:t>4/25/2016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23AE1-0306-4DEE-A020-C62CB4E8DC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42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13D9F-2029-4EAE-9F80-7CB8B359CF79}" type="datetimeFigureOut">
              <a:rPr lang="en-US" smtClean="0"/>
              <a:t>4/25/2016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23AE1-0306-4DEE-A020-C62CB4E8DC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414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13D9F-2029-4EAE-9F80-7CB8B359CF79}" type="datetimeFigureOut">
              <a:rPr lang="en-US" smtClean="0"/>
              <a:t>4/25/2016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23AE1-0306-4DEE-A020-C62CB4E8DC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207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13D9F-2029-4EAE-9F80-7CB8B359CF79}" type="datetimeFigureOut">
              <a:rPr lang="en-US" smtClean="0"/>
              <a:t>4/25/2016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23AE1-0306-4DEE-A020-C62CB4E8DC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15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13D9F-2029-4EAE-9F80-7CB8B359CF79}" type="datetimeFigureOut">
              <a:rPr lang="en-US" smtClean="0"/>
              <a:t>4/25/2016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23AE1-0306-4DEE-A020-C62CB4E8DC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41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13D9F-2029-4EAE-9F80-7CB8B359CF79}" type="datetimeFigureOut">
              <a:rPr lang="en-US" smtClean="0"/>
              <a:t>4/25/2016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23AE1-0306-4DEE-A020-C62CB4E8DC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095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13D9F-2029-4EAE-9F80-7CB8B359CF79}" type="datetimeFigureOut">
              <a:rPr lang="en-US" smtClean="0"/>
              <a:t>4/25/2016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23AE1-0306-4DEE-A020-C62CB4E8DC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530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13D9F-2029-4EAE-9F80-7CB8B359CF79}" type="datetimeFigureOut">
              <a:rPr lang="en-US" smtClean="0"/>
              <a:t>4/25/2016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23AE1-0306-4DEE-A020-C62CB4E8DC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473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13D9F-2029-4EAE-9F80-7CB8B359CF79}" type="datetimeFigureOut">
              <a:rPr lang="en-US" smtClean="0"/>
              <a:t>4/25/2016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23AE1-0306-4DEE-A020-C62CB4E8DC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020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13D9F-2029-4EAE-9F80-7CB8B359CF79}" type="datetimeFigureOut">
              <a:rPr lang="en-US" smtClean="0"/>
              <a:t>4/25/2016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23AE1-0306-4DEE-A020-C62CB4E8DC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273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1.jpeg"/><Relationship Id="rId7" Type="http://schemas.openxmlformats.org/officeDocument/2006/relationships/image" Target="../media/image64.png"/><Relationship Id="rId2" Type="http://schemas.openxmlformats.org/officeDocument/2006/relationships/hyperlink" Target="http://www.museums.org.za/bio/images/enb0/enb00055_sm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hyperlink" Target="http://www.museums.org.za/bio/images/enb3/enb03700.jpg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2.jpeg"/><Relationship Id="rId4" Type="http://schemas.openxmlformats.org/officeDocument/2006/relationships/image" Target="../media/image76.png"/><Relationship Id="rId9" Type="http://schemas.openxmlformats.org/officeDocument/2006/relationships/image" Target="../media/image8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6.pn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hyperlink" Target="http://www.ucmp.berkeley.edu/echinodermata/seacuke.gif" TargetMode="External"/><Relationship Id="rId9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777771"/>
            <a:ext cx="6096000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73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426" y="0"/>
            <a:ext cx="7431820" cy="656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537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2" y="0"/>
            <a:ext cx="7572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090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942" y="746730"/>
            <a:ext cx="2377440" cy="23225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744" y="2243939"/>
            <a:ext cx="428625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17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59" y="844047"/>
            <a:ext cx="4781550" cy="2019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564" y="1090096"/>
            <a:ext cx="3223788" cy="24422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11" y="3074942"/>
            <a:ext cx="4644427" cy="341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67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660" y="986828"/>
            <a:ext cx="5381073" cy="400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141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250" y="215900"/>
            <a:ext cx="869950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89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733" y="1737982"/>
            <a:ext cx="476250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3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27603" cy="31958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994" y="2753644"/>
            <a:ext cx="6180676" cy="410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99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2000250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09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96" y="359404"/>
            <a:ext cx="4848300" cy="3135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828" y="2082768"/>
            <a:ext cx="5451647" cy="408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71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24" y="0"/>
            <a:ext cx="5152974" cy="33844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8"/>
          <a:stretch/>
        </p:blipFill>
        <p:spPr>
          <a:xfrm>
            <a:off x="6925456" y="14989"/>
            <a:ext cx="4944256" cy="33278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539" y="3406514"/>
            <a:ext cx="4601981" cy="345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14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885950"/>
            <a:ext cx="76200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95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444" y="1285592"/>
            <a:ext cx="3643326" cy="29667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522" y="2634557"/>
            <a:ext cx="4040879" cy="268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13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23" y="1036908"/>
            <a:ext cx="4310808" cy="58210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440" y="1036908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455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36" y="725893"/>
            <a:ext cx="5111415" cy="53587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719" y="926249"/>
            <a:ext cx="3523825" cy="415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818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220" y="1215428"/>
            <a:ext cx="4191000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42" y="1324068"/>
            <a:ext cx="5628240" cy="422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68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76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58893" y="2555976"/>
            <a:ext cx="3127289" cy="31272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891" y="1690688"/>
            <a:ext cx="4285078" cy="485786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 err="1" smtClean="0"/>
              <a:t>Branchiopoda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1897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Maxillopoda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62" y="2391032"/>
            <a:ext cx="4876800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236572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0833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4" y="2283618"/>
            <a:ext cx="4847868" cy="37570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038" y="2209542"/>
            <a:ext cx="638175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552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Order </a:t>
            </a:r>
            <a:r>
              <a:rPr lang="en-US" dirty="0" err="1" smtClean="0"/>
              <a:t>Amphipoda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811" y="2177226"/>
            <a:ext cx="6829168" cy="487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37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517" y="659568"/>
            <a:ext cx="8673683" cy="467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030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Order Isopoda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697" y="1690688"/>
            <a:ext cx="6230679" cy="467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064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Order </a:t>
            </a:r>
            <a:r>
              <a:rPr lang="en-US" dirty="0" err="1" smtClean="0"/>
              <a:t>Decapoda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31" y="1805190"/>
            <a:ext cx="3847070" cy="23013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542" y="1805190"/>
            <a:ext cx="3493549" cy="29136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258" y="4435663"/>
            <a:ext cx="3415957" cy="204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225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Hexapoda</a:t>
            </a:r>
            <a:endParaRPr lang="en-US" dirty="0"/>
          </a:p>
        </p:txBody>
      </p:sp>
      <p:pic>
        <p:nvPicPr>
          <p:cNvPr id="3" name="Picture 4" descr="InsectAeshna_cyanea1La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52" y="1944573"/>
            <a:ext cx="2908472" cy="217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inc_meta_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422" y="1933920"/>
            <a:ext cx="3650134" cy="205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om_meta_s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535" y="4230785"/>
            <a:ext cx="4399006" cy="226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Picture 2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4" t="18027" r="17163" b="20419"/>
          <a:stretch>
            <a:fillRect/>
          </a:stretch>
        </p:blipFill>
        <p:spPr bwMode="auto">
          <a:xfrm>
            <a:off x="274424" y="4448660"/>
            <a:ext cx="2971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941" y="1868190"/>
            <a:ext cx="3615767" cy="22524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734" y="4298137"/>
            <a:ext cx="2914135" cy="186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658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421" y="2079539"/>
            <a:ext cx="7112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23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SP </a:t>
            </a:r>
            <a:r>
              <a:rPr lang="en-US" dirty="0" err="1" smtClean="0"/>
              <a:t>Myrapoda</a:t>
            </a:r>
            <a:endParaRPr lang="en-US" dirty="0"/>
          </a:p>
        </p:txBody>
      </p:sp>
      <p:pic>
        <p:nvPicPr>
          <p:cNvPr id="3" name="Picture 3" descr="chilopo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08870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hinocricid_Millipede,I_P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578" y="3008870"/>
            <a:ext cx="3048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8512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2752725" y="1982789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77828" name="Picture 4" descr="importD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71600"/>
            <a:ext cx="5856288" cy="25669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29" name="AutoShape 5"/>
          <p:cNvSpPr>
            <a:spLocks/>
          </p:cNvSpPr>
          <p:nvPr/>
        </p:nvSpPr>
        <p:spPr bwMode="auto">
          <a:xfrm rot="-5400000">
            <a:off x="6629400" y="609600"/>
            <a:ext cx="533400" cy="1905000"/>
          </a:xfrm>
          <a:prstGeom prst="rightBrace">
            <a:avLst>
              <a:gd name="adj1" fmla="val 29762"/>
              <a:gd name="adj2" fmla="val 50000"/>
            </a:avLst>
          </a:prstGeom>
          <a:noFill/>
          <a:ln w="38100">
            <a:solidFill>
              <a:srgbClr val="FF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77830" name="AutoShape 6"/>
          <p:cNvSpPr>
            <a:spLocks/>
          </p:cNvSpPr>
          <p:nvPr/>
        </p:nvSpPr>
        <p:spPr bwMode="auto">
          <a:xfrm rot="-5400000">
            <a:off x="5029200" y="990600"/>
            <a:ext cx="533400" cy="1143000"/>
          </a:xfrm>
          <a:prstGeom prst="rightBrace">
            <a:avLst>
              <a:gd name="adj1" fmla="val 17857"/>
              <a:gd name="adj2" fmla="val 50000"/>
            </a:avLst>
          </a:prstGeom>
          <a:noFill/>
          <a:ln w="38100">
            <a:solidFill>
              <a:srgbClr val="FF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77831" name="Text Box 7"/>
          <p:cNvSpPr txBox="1">
            <a:spLocks noChangeArrowheads="1"/>
          </p:cNvSpPr>
          <p:nvPr/>
        </p:nvSpPr>
        <p:spPr bwMode="auto">
          <a:xfrm>
            <a:off x="4648200" y="917576"/>
            <a:ext cx="31829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Abdomen     Cephalothorax</a:t>
            </a:r>
          </a:p>
        </p:txBody>
      </p:sp>
      <p:sp>
        <p:nvSpPr>
          <p:cNvPr id="77832" name="Line 8"/>
          <p:cNvSpPr>
            <a:spLocks noChangeShapeType="1"/>
          </p:cNvSpPr>
          <p:nvPr/>
        </p:nvSpPr>
        <p:spPr bwMode="auto">
          <a:xfrm>
            <a:off x="3124200" y="1752600"/>
            <a:ext cx="304800" cy="609600"/>
          </a:xfrm>
          <a:prstGeom prst="line">
            <a:avLst/>
          </a:prstGeom>
          <a:noFill/>
          <a:ln w="38100">
            <a:solidFill>
              <a:srgbClr val="FF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3" name="Text Box 9"/>
          <p:cNvSpPr txBox="1">
            <a:spLocks noChangeArrowheads="1"/>
          </p:cNvSpPr>
          <p:nvPr/>
        </p:nvSpPr>
        <p:spPr bwMode="auto">
          <a:xfrm>
            <a:off x="2743201" y="1447801"/>
            <a:ext cx="931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" panose="020B0604020202020204" pitchFamily="34" charset="0"/>
              </a:rPr>
              <a:t>telson</a:t>
            </a:r>
          </a:p>
        </p:txBody>
      </p:sp>
      <p:pic>
        <p:nvPicPr>
          <p:cNvPr id="77834" name="Picture 10" descr="bottom view of horseshoe cra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114800"/>
            <a:ext cx="3200400" cy="24003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5" name="Line 11"/>
          <p:cNvSpPr>
            <a:spLocks noChangeShapeType="1"/>
          </p:cNvSpPr>
          <p:nvPr/>
        </p:nvSpPr>
        <p:spPr bwMode="auto">
          <a:xfrm>
            <a:off x="7010400" y="3352800"/>
            <a:ext cx="1219200" cy="381000"/>
          </a:xfrm>
          <a:prstGeom prst="line">
            <a:avLst/>
          </a:prstGeom>
          <a:noFill/>
          <a:ln w="38100">
            <a:solidFill>
              <a:srgbClr val="FF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6" name="Text Box 12"/>
          <p:cNvSpPr txBox="1">
            <a:spLocks noChangeArrowheads="1"/>
          </p:cNvSpPr>
          <p:nvPr/>
        </p:nvSpPr>
        <p:spPr bwMode="auto">
          <a:xfrm>
            <a:off x="8116888" y="3355976"/>
            <a:ext cx="1327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compound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 eye</a:t>
            </a:r>
          </a:p>
        </p:txBody>
      </p:sp>
      <p:sp>
        <p:nvSpPr>
          <p:cNvPr id="77837" name="Text Box 13"/>
          <p:cNvSpPr txBox="1">
            <a:spLocks noChangeArrowheads="1"/>
          </p:cNvSpPr>
          <p:nvPr/>
        </p:nvSpPr>
        <p:spPr bwMode="auto">
          <a:xfrm>
            <a:off x="8153400" y="2212976"/>
            <a:ext cx="1157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carapace</a:t>
            </a:r>
          </a:p>
        </p:txBody>
      </p:sp>
      <p:sp>
        <p:nvSpPr>
          <p:cNvPr id="77838" name="Line 14"/>
          <p:cNvSpPr>
            <a:spLocks noChangeShapeType="1"/>
          </p:cNvSpPr>
          <p:nvPr/>
        </p:nvSpPr>
        <p:spPr bwMode="auto">
          <a:xfrm flipH="1">
            <a:off x="6248400" y="4876800"/>
            <a:ext cx="2133600" cy="457200"/>
          </a:xfrm>
          <a:prstGeom prst="line">
            <a:avLst/>
          </a:prstGeom>
          <a:noFill/>
          <a:ln w="38100">
            <a:solidFill>
              <a:srgbClr val="FF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9" name="Line 15"/>
          <p:cNvSpPr>
            <a:spLocks noChangeShapeType="1"/>
          </p:cNvSpPr>
          <p:nvPr/>
        </p:nvSpPr>
        <p:spPr bwMode="auto">
          <a:xfrm flipV="1">
            <a:off x="3581400" y="4572000"/>
            <a:ext cx="1600200" cy="76200"/>
          </a:xfrm>
          <a:prstGeom prst="line">
            <a:avLst/>
          </a:prstGeom>
          <a:noFill/>
          <a:ln w="38100">
            <a:solidFill>
              <a:srgbClr val="FF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40" name="Line 16"/>
          <p:cNvSpPr>
            <a:spLocks noChangeShapeType="1"/>
          </p:cNvSpPr>
          <p:nvPr/>
        </p:nvSpPr>
        <p:spPr bwMode="auto">
          <a:xfrm>
            <a:off x="3581400" y="4648200"/>
            <a:ext cx="1524000" cy="990600"/>
          </a:xfrm>
          <a:prstGeom prst="line">
            <a:avLst/>
          </a:prstGeom>
          <a:noFill/>
          <a:ln w="38100">
            <a:solidFill>
              <a:srgbClr val="FF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41" name="Line 17"/>
          <p:cNvSpPr>
            <a:spLocks noChangeShapeType="1"/>
          </p:cNvSpPr>
          <p:nvPr/>
        </p:nvSpPr>
        <p:spPr bwMode="auto">
          <a:xfrm flipH="1" flipV="1">
            <a:off x="5715000" y="5562600"/>
            <a:ext cx="2743200" cy="228600"/>
          </a:xfrm>
          <a:prstGeom prst="line">
            <a:avLst/>
          </a:prstGeom>
          <a:noFill/>
          <a:ln w="38100">
            <a:solidFill>
              <a:srgbClr val="FF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42" name="Text Box 18"/>
          <p:cNvSpPr txBox="1">
            <a:spLocks noChangeArrowheads="1"/>
          </p:cNvSpPr>
          <p:nvPr/>
        </p:nvSpPr>
        <p:spPr bwMode="auto">
          <a:xfrm>
            <a:off x="8305800" y="4651376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book gills</a:t>
            </a:r>
          </a:p>
        </p:txBody>
      </p:sp>
      <p:sp>
        <p:nvSpPr>
          <p:cNvPr id="77843" name="Text Box 19"/>
          <p:cNvSpPr txBox="1">
            <a:spLocks noChangeArrowheads="1"/>
          </p:cNvSpPr>
          <p:nvPr/>
        </p:nvSpPr>
        <p:spPr bwMode="auto">
          <a:xfrm>
            <a:off x="8305801" y="5641976"/>
            <a:ext cx="15160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walking legs</a:t>
            </a:r>
          </a:p>
        </p:txBody>
      </p:sp>
      <p:sp>
        <p:nvSpPr>
          <p:cNvPr id="77844" name="Text Box 20"/>
          <p:cNvSpPr txBox="1">
            <a:spLocks noChangeArrowheads="1"/>
          </p:cNvSpPr>
          <p:nvPr/>
        </p:nvSpPr>
        <p:spPr bwMode="auto">
          <a:xfrm>
            <a:off x="2235201" y="4422776"/>
            <a:ext cx="12684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chelicerae</a:t>
            </a:r>
          </a:p>
        </p:txBody>
      </p:sp>
      <p:sp>
        <p:nvSpPr>
          <p:cNvPr id="77845" name="Text Box 21"/>
          <p:cNvSpPr txBox="1">
            <a:spLocks noChangeArrowheads="1"/>
          </p:cNvSpPr>
          <p:nvPr/>
        </p:nvSpPr>
        <p:spPr bwMode="auto">
          <a:xfrm>
            <a:off x="2286000" y="5775326"/>
            <a:ext cx="1600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pedipalps</a:t>
            </a:r>
          </a:p>
        </p:txBody>
      </p:sp>
      <p:sp>
        <p:nvSpPr>
          <p:cNvPr id="77846" name="Line 22"/>
          <p:cNvSpPr>
            <a:spLocks noChangeShapeType="1"/>
          </p:cNvSpPr>
          <p:nvPr/>
        </p:nvSpPr>
        <p:spPr bwMode="auto">
          <a:xfrm flipV="1">
            <a:off x="3581400" y="5867400"/>
            <a:ext cx="1676400" cy="1524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47" name="Line 23"/>
          <p:cNvSpPr>
            <a:spLocks noChangeShapeType="1"/>
          </p:cNvSpPr>
          <p:nvPr/>
        </p:nvSpPr>
        <p:spPr bwMode="auto">
          <a:xfrm>
            <a:off x="7162800" y="2514600"/>
            <a:ext cx="1447800" cy="304800"/>
          </a:xfrm>
          <a:prstGeom prst="line">
            <a:avLst/>
          </a:prstGeom>
          <a:noFill/>
          <a:ln w="127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48" name="Text Box 24"/>
          <p:cNvSpPr txBox="1">
            <a:spLocks noChangeArrowheads="1"/>
          </p:cNvSpPr>
          <p:nvPr/>
        </p:nvSpPr>
        <p:spPr bwMode="auto">
          <a:xfrm>
            <a:off x="8534400" y="2590801"/>
            <a:ext cx="1828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Simple eye</a:t>
            </a:r>
          </a:p>
        </p:txBody>
      </p:sp>
    </p:spTree>
    <p:extLst>
      <p:ext uri="{BB962C8B-B14F-4D97-AF65-F5344CB8AC3E}">
        <p14:creationId xmlns:p14="http://schemas.microsoft.com/office/powerpoint/2010/main" val="356459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SP </a:t>
            </a:r>
            <a:r>
              <a:rPr lang="en-US" b="1" dirty="0" err="1"/>
              <a:t>Cheliceriformes</a:t>
            </a:r>
            <a:r>
              <a:rPr lang="en-US" dirty="0"/>
              <a:t> </a:t>
            </a:r>
          </a:p>
        </p:txBody>
      </p:sp>
      <p:pic>
        <p:nvPicPr>
          <p:cNvPr id="3" name="Picture 4" descr="enb00055_sm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18" y="1968393"/>
            <a:ext cx="2286000" cy="17033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enb03700_sm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493" y="1968393"/>
            <a:ext cx="1897063" cy="21367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br3-ful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604" y="2185087"/>
            <a:ext cx="3180151" cy="321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I-AR-LMAC-A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031" y="4386840"/>
            <a:ext cx="3393989" cy="2252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Dublin 03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557" y="4481383"/>
            <a:ext cx="2230222" cy="167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41411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438400"/>
            <a:ext cx="7772400" cy="1371600"/>
          </a:xfrm>
        </p:spPr>
        <p:txBody>
          <a:bodyPr anchor="ctr">
            <a:normAutofit fontScale="90000"/>
          </a:bodyPr>
          <a:lstStyle/>
          <a:p>
            <a:r>
              <a:rPr lang="en-US" altLang="en-US" sz="4400" b="1" dirty="0"/>
              <a:t>Phylum Echinodermata</a:t>
            </a:r>
            <a:br>
              <a:rPr lang="en-US" altLang="en-US" sz="4400" b="1" dirty="0"/>
            </a:br>
            <a:r>
              <a:rPr lang="en-US" altLang="en-US" sz="2800" b="1" dirty="0"/>
              <a:t> “spiny skinned” </a:t>
            </a:r>
            <a:br>
              <a:rPr lang="en-US" altLang="en-US" sz="2800" b="1" dirty="0"/>
            </a:br>
            <a:endParaRPr lang="en-US" altLang="en-US" sz="2800" b="1" dirty="0"/>
          </a:p>
        </p:txBody>
      </p:sp>
      <p:pic>
        <p:nvPicPr>
          <p:cNvPr id="3278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" t="4124" r="31349" b="13402"/>
          <a:stretch>
            <a:fillRect/>
          </a:stretch>
        </p:blipFill>
        <p:spPr bwMode="auto">
          <a:xfrm>
            <a:off x="1828800" y="3429000"/>
            <a:ext cx="2667000" cy="23193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7" t="2066" r="9737" b="2066"/>
          <a:stretch>
            <a:fillRect/>
          </a:stretch>
        </p:blipFill>
        <p:spPr bwMode="auto">
          <a:xfrm>
            <a:off x="7696201" y="3200400"/>
            <a:ext cx="2779713" cy="3505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95250"/>
            <a:ext cx="2633663" cy="21780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3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1"/>
            <a:ext cx="2590800" cy="193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4" name="Picture 16" descr="nw-a-agassizii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3962400"/>
            <a:ext cx="2879725" cy="25098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5" name="Picture 17" descr="heliast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1"/>
            <a:ext cx="2895600" cy="21812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28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r>
              <a:rPr lang="en-US" altLang="en-US" b="1" dirty="0"/>
              <a:t>Class </a:t>
            </a:r>
            <a:r>
              <a:rPr lang="en-US" altLang="en-US" b="1" dirty="0" err="1"/>
              <a:t>Asteroidea</a:t>
            </a:r>
            <a:endParaRPr lang="en-US" altLang="en-US" b="1" dirty="0"/>
          </a:p>
        </p:txBody>
      </p:sp>
      <p:pic>
        <p:nvPicPr>
          <p:cNvPr id="880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09800"/>
            <a:ext cx="3886200" cy="29146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07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2133601"/>
            <a:ext cx="3414713" cy="30130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8077200" y="4749801"/>
            <a:ext cx="603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bg1"/>
                </a:solidFill>
                <a:latin typeface="Arial" panose="020B0604020202020204" pitchFamily="34" charset="0"/>
              </a:rPr>
              <a:t>oral</a:t>
            </a:r>
          </a:p>
        </p:txBody>
      </p:sp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7010400" y="2235201"/>
            <a:ext cx="86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bg1"/>
                </a:solidFill>
                <a:latin typeface="Arial" panose="020B0604020202020204" pitchFamily="34" charset="0"/>
              </a:rPr>
              <a:t>aboral</a:t>
            </a:r>
          </a:p>
        </p:txBody>
      </p:sp>
      <p:sp>
        <p:nvSpPr>
          <p:cNvPr id="88073" name="Line 9"/>
          <p:cNvSpPr>
            <a:spLocks noChangeShapeType="1"/>
          </p:cNvSpPr>
          <p:nvPr/>
        </p:nvSpPr>
        <p:spPr bwMode="auto">
          <a:xfrm>
            <a:off x="7467600" y="2667000"/>
            <a:ext cx="228600" cy="685800"/>
          </a:xfrm>
          <a:prstGeom prst="line">
            <a:avLst/>
          </a:prstGeom>
          <a:noFill/>
          <a:ln w="38100">
            <a:solidFill>
              <a:srgbClr val="99FF66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74" name="Line 10"/>
          <p:cNvSpPr>
            <a:spLocks noChangeShapeType="1"/>
          </p:cNvSpPr>
          <p:nvPr/>
        </p:nvSpPr>
        <p:spPr bwMode="auto">
          <a:xfrm flipH="1" flipV="1">
            <a:off x="7924800" y="4114800"/>
            <a:ext cx="304800" cy="609600"/>
          </a:xfrm>
          <a:prstGeom prst="line">
            <a:avLst/>
          </a:prstGeom>
          <a:noFill/>
          <a:ln w="38100">
            <a:solidFill>
              <a:srgbClr val="99FF66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0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2"/>
          <p:cNvSpPr txBox="1">
            <a:spLocks noChangeArrowheads="1"/>
          </p:cNvSpPr>
          <p:nvPr/>
        </p:nvSpPr>
        <p:spPr bwMode="auto">
          <a:xfrm>
            <a:off x="3429000" y="1219200"/>
            <a:ext cx="647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endParaRPr lang="en-US" altLang="en-US" sz="2400" b="1">
              <a:latin typeface="Arial" panose="020B0604020202020204" pitchFamily="34" charset="0"/>
            </a:endParaRPr>
          </a:p>
        </p:txBody>
      </p:sp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1905000" y="1220788"/>
            <a:ext cx="3579698" cy="523220"/>
          </a:xfrm>
          <a:prstGeom prst="rect">
            <a:avLst/>
          </a:prstGeom>
          <a:noFill/>
          <a:ln w="38100">
            <a:solidFill>
              <a:srgbClr val="FF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/>
              <a:t>Water Vascular System</a:t>
            </a:r>
          </a:p>
        </p:txBody>
      </p:sp>
      <p:pic>
        <p:nvPicPr>
          <p:cNvPr id="1044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124200"/>
            <a:ext cx="5486400" cy="349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455" name="Text Box 7"/>
          <p:cNvSpPr txBox="1">
            <a:spLocks noChangeArrowheads="1"/>
          </p:cNvSpPr>
          <p:nvPr/>
        </p:nvSpPr>
        <p:spPr bwMode="auto">
          <a:xfrm>
            <a:off x="2498726" y="1865314"/>
            <a:ext cx="72548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 b="1"/>
              <a:t>A system of coelomic canals that functions in: </a:t>
            </a:r>
          </a:p>
          <a:p>
            <a:r>
              <a:rPr lang="en-US" altLang="en-US" sz="2000" b="1"/>
              <a:t>circulation, gas exchange, excretion, and locomotion. </a:t>
            </a:r>
          </a:p>
        </p:txBody>
      </p:sp>
      <p:sp>
        <p:nvSpPr>
          <p:cNvPr id="104456" name="Line 8"/>
          <p:cNvSpPr>
            <a:spLocks noChangeShapeType="1"/>
          </p:cNvSpPr>
          <p:nvPr/>
        </p:nvSpPr>
        <p:spPr bwMode="auto">
          <a:xfrm>
            <a:off x="3276600" y="4572000"/>
            <a:ext cx="20574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7" name="Text Box 9"/>
          <p:cNvSpPr txBox="1">
            <a:spLocks noChangeArrowheads="1"/>
          </p:cNvSpPr>
          <p:nvPr/>
        </p:nvSpPr>
        <p:spPr bwMode="auto">
          <a:xfrm>
            <a:off x="2057400" y="4343401"/>
            <a:ext cx="1263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latin typeface="Arial" panose="020B0604020202020204" pitchFamily="34" charset="0"/>
              </a:rPr>
              <a:t>ring canal</a:t>
            </a:r>
          </a:p>
        </p:txBody>
      </p:sp>
      <p:sp>
        <p:nvSpPr>
          <p:cNvPr id="104458" name="Line 10"/>
          <p:cNvSpPr>
            <a:spLocks noChangeShapeType="1"/>
          </p:cNvSpPr>
          <p:nvPr/>
        </p:nvSpPr>
        <p:spPr bwMode="auto">
          <a:xfrm>
            <a:off x="3200400" y="5181600"/>
            <a:ext cx="1752600" cy="228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9" name="Text Box 11"/>
          <p:cNvSpPr txBox="1">
            <a:spLocks noChangeArrowheads="1"/>
          </p:cNvSpPr>
          <p:nvPr/>
        </p:nvSpPr>
        <p:spPr bwMode="auto">
          <a:xfrm>
            <a:off x="1752600" y="5029201"/>
            <a:ext cx="1441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latin typeface="Arial" panose="020B0604020202020204" pitchFamily="34" charset="0"/>
              </a:rPr>
              <a:t>radial canal</a:t>
            </a:r>
          </a:p>
        </p:txBody>
      </p:sp>
      <p:sp>
        <p:nvSpPr>
          <p:cNvPr id="104460" name="Oval 12"/>
          <p:cNvSpPr>
            <a:spLocks noChangeArrowheads="1"/>
          </p:cNvSpPr>
          <p:nvPr/>
        </p:nvSpPr>
        <p:spPr bwMode="auto">
          <a:xfrm>
            <a:off x="6172200" y="3352800"/>
            <a:ext cx="457200" cy="4572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61" name="Line 13"/>
          <p:cNvSpPr>
            <a:spLocks noChangeShapeType="1"/>
          </p:cNvSpPr>
          <p:nvPr/>
        </p:nvSpPr>
        <p:spPr bwMode="auto">
          <a:xfrm flipV="1">
            <a:off x="6629400" y="3352800"/>
            <a:ext cx="609600" cy="152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62" name="Text Box 14"/>
          <p:cNvSpPr txBox="1">
            <a:spLocks noChangeArrowheads="1"/>
          </p:cNvSpPr>
          <p:nvPr/>
        </p:nvSpPr>
        <p:spPr bwMode="auto">
          <a:xfrm>
            <a:off x="7315200" y="3124201"/>
            <a:ext cx="150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latin typeface="Arial" panose="020B0604020202020204" pitchFamily="34" charset="0"/>
              </a:rPr>
              <a:t>madreporite</a:t>
            </a:r>
          </a:p>
        </p:txBody>
      </p:sp>
      <p:sp>
        <p:nvSpPr>
          <p:cNvPr id="104463" name="Line 15"/>
          <p:cNvSpPr>
            <a:spLocks noChangeShapeType="1"/>
          </p:cNvSpPr>
          <p:nvPr/>
        </p:nvSpPr>
        <p:spPr bwMode="auto">
          <a:xfrm>
            <a:off x="3429000" y="3276600"/>
            <a:ext cx="2819400" cy="685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64" name="Text Box 16"/>
          <p:cNvSpPr txBox="1">
            <a:spLocks noChangeArrowheads="1"/>
          </p:cNvSpPr>
          <p:nvPr/>
        </p:nvSpPr>
        <p:spPr bwMode="auto">
          <a:xfrm>
            <a:off x="2057400" y="3048001"/>
            <a:ext cx="1441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latin typeface="Arial" panose="020B0604020202020204" pitchFamily="34" charset="0"/>
              </a:rPr>
              <a:t>stone canal</a:t>
            </a:r>
          </a:p>
        </p:txBody>
      </p:sp>
      <p:sp>
        <p:nvSpPr>
          <p:cNvPr id="104465" name="Line 17"/>
          <p:cNvSpPr>
            <a:spLocks noChangeShapeType="1"/>
          </p:cNvSpPr>
          <p:nvPr/>
        </p:nvSpPr>
        <p:spPr bwMode="auto">
          <a:xfrm flipH="1" flipV="1">
            <a:off x="7772400" y="4267200"/>
            <a:ext cx="1295400" cy="838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66" name="Line 18"/>
          <p:cNvSpPr>
            <a:spLocks noChangeShapeType="1"/>
          </p:cNvSpPr>
          <p:nvPr/>
        </p:nvSpPr>
        <p:spPr bwMode="auto">
          <a:xfrm flipH="1" flipV="1">
            <a:off x="8001000" y="4191000"/>
            <a:ext cx="1066800" cy="914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67" name="Line 19"/>
          <p:cNvSpPr>
            <a:spLocks noChangeShapeType="1"/>
          </p:cNvSpPr>
          <p:nvPr/>
        </p:nvSpPr>
        <p:spPr bwMode="auto">
          <a:xfrm flipH="1" flipV="1">
            <a:off x="8153400" y="4038600"/>
            <a:ext cx="914400" cy="1066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68" name="Text Box 20"/>
          <p:cNvSpPr txBox="1">
            <a:spLocks noChangeArrowheads="1"/>
          </p:cNvSpPr>
          <p:nvPr/>
        </p:nvSpPr>
        <p:spPr bwMode="auto">
          <a:xfrm>
            <a:off x="8921750" y="5181601"/>
            <a:ext cx="1136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latin typeface="Arial" panose="020B0604020202020204" pitchFamily="34" charset="0"/>
              </a:rPr>
              <a:t>tube feet</a:t>
            </a:r>
          </a:p>
        </p:txBody>
      </p:sp>
      <p:sp>
        <p:nvSpPr>
          <p:cNvPr id="104470" name="Rectangle 22"/>
          <p:cNvSpPr>
            <a:spLocks noChangeArrowheads="1"/>
          </p:cNvSpPr>
          <p:nvPr/>
        </p:nvSpPr>
        <p:spPr bwMode="auto">
          <a:xfrm>
            <a:off x="1905000" y="85725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1">
                <a:solidFill>
                  <a:schemeClr val="tx1"/>
                </a:solidFill>
              </a:rPr>
              <a:t>Echinodermata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203552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613" y="734518"/>
            <a:ext cx="7195278" cy="539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035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098324" y="2569369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Class </a:t>
            </a:r>
            <a:r>
              <a:rPr lang="en-US" altLang="en-US" b="1" dirty="0" err="1"/>
              <a:t>Echinoidea</a:t>
            </a:r>
            <a:r>
              <a:rPr lang="en-US" altLang="en-US" b="1" dirty="0"/>
              <a:t/>
            </a:r>
            <a:br>
              <a:rPr lang="en-US" altLang="en-US" b="1" dirty="0"/>
            </a:br>
            <a:r>
              <a:rPr lang="en-US" altLang="en-US" sz="3200" b="1" dirty="0"/>
              <a:t>    </a:t>
            </a:r>
            <a:r>
              <a:rPr lang="en-US" altLang="en-US" sz="3200" b="1" dirty="0" err="1"/>
              <a:t>the“sea</a:t>
            </a:r>
            <a:r>
              <a:rPr lang="en-US" altLang="en-US" sz="3200" b="1" dirty="0"/>
              <a:t> urchins”, “sand dollars”,    </a:t>
            </a:r>
            <a:br>
              <a:rPr lang="en-US" altLang="en-US" sz="3200" b="1" dirty="0"/>
            </a:br>
            <a:r>
              <a:rPr lang="en-US" altLang="en-US" sz="3200" b="1" dirty="0"/>
              <a:t>    “heart urchins”, “sea biscuits”…</a:t>
            </a:r>
          </a:p>
        </p:txBody>
      </p:sp>
      <p:pic>
        <p:nvPicPr>
          <p:cNvPr id="6163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4419601"/>
            <a:ext cx="3009900" cy="22574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4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75" y="92076"/>
            <a:ext cx="1881188" cy="24034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5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52400"/>
            <a:ext cx="3657600" cy="20145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6" name="Picture 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1"/>
            <a:ext cx="2209800" cy="19462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7" name="Picture 3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0" r="15738"/>
          <a:stretch>
            <a:fillRect/>
          </a:stretch>
        </p:blipFill>
        <p:spPr bwMode="auto">
          <a:xfrm>
            <a:off x="8729664" y="4572000"/>
            <a:ext cx="1862137" cy="1905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9" name="Picture 35" descr="nw-c-perrieri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8" y="2578100"/>
            <a:ext cx="1905000" cy="26797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0" name="Picture 36" descr="laganum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4114800"/>
            <a:ext cx="2093913" cy="2590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1" name="Picture 37" descr="Pencil Urchin"/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5410201"/>
            <a:ext cx="1447800" cy="1274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90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10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349375"/>
            <a:ext cx="3124200" cy="25717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10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371600"/>
            <a:ext cx="2249488" cy="2514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091" name="Rectangle 3"/>
          <p:cNvSpPr>
            <a:spLocks noGrp="1" noChangeArrowheads="1"/>
          </p:cNvSpPr>
          <p:nvPr>
            <p:ph type="title"/>
          </p:nvPr>
        </p:nvSpPr>
        <p:spPr>
          <a:xfrm>
            <a:off x="2438400" y="0"/>
            <a:ext cx="7772400" cy="1143000"/>
          </a:xfrm>
        </p:spPr>
        <p:txBody>
          <a:bodyPr/>
          <a:lstStyle/>
          <a:p>
            <a:r>
              <a:rPr lang="en-US" altLang="en-US" sz="3600" b="1" dirty="0"/>
              <a:t>Class </a:t>
            </a:r>
            <a:r>
              <a:rPr lang="en-US" altLang="en-US" sz="3600" b="1" dirty="0" err="1"/>
              <a:t>Ophiuroidea</a:t>
            </a:r>
            <a:endParaRPr lang="en-US" altLang="en-US" sz="3600" b="1" dirty="0"/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1690688" y="224631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9095" name="Text Box 7"/>
          <p:cNvSpPr txBox="1">
            <a:spLocks noChangeArrowheads="1"/>
          </p:cNvSpPr>
          <p:nvPr/>
        </p:nvSpPr>
        <p:spPr bwMode="auto">
          <a:xfrm>
            <a:off x="2971801" y="1344613"/>
            <a:ext cx="5572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>
                <a:latin typeface="Arial" panose="020B0604020202020204" pitchFamily="34" charset="0"/>
              </a:rPr>
              <a:t>oral</a:t>
            </a:r>
          </a:p>
        </p:txBody>
      </p:sp>
      <p:sp>
        <p:nvSpPr>
          <p:cNvPr id="89096" name="Text Box 8"/>
          <p:cNvSpPr txBox="1">
            <a:spLocks noChangeArrowheads="1"/>
          </p:cNvSpPr>
          <p:nvPr/>
        </p:nvSpPr>
        <p:spPr bwMode="auto">
          <a:xfrm>
            <a:off x="6477000" y="1344613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>
                <a:latin typeface="Arial" panose="020B0604020202020204" pitchFamily="34" charset="0"/>
              </a:rPr>
              <a:t>aboral</a:t>
            </a:r>
          </a:p>
        </p:txBody>
      </p:sp>
      <p:pic>
        <p:nvPicPr>
          <p:cNvPr id="8910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419601"/>
            <a:ext cx="3257550" cy="21447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103" name="Text Box 15"/>
          <p:cNvSpPr txBox="1">
            <a:spLocks noChangeArrowheads="1"/>
          </p:cNvSpPr>
          <p:nvPr/>
        </p:nvSpPr>
        <p:spPr bwMode="auto">
          <a:xfrm>
            <a:off x="2574926" y="4838700"/>
            <a:ext cx="12899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Central disc</a:t>
            </a:r>
          </a:p>
        </p:txBody>
      </p:sp>
      <p:sp>
        <p:nvSpPr>
          <p:cNvPr id="89104" name="Line 16"/>
          <p:cNvSpPr>
            <a:spLocks noChangeShapeType="1"/>
          </p:cNvSpPr>
          <p:nvPr/>
        </p:nvSpPr>
        <p:spPr bwMode="auto">
          <a:xfrm>
            <a:off x="4038600" y="5029200"/>
            <a:ext cx="1905000" cy="3810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0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2514600"/>
            <a:ext cx="7772400" cy="1143000"/>
          </a:xfrm>
          <a:ln/>
          <a:extLst>
            <a:ext uri="{91240B29-F687-4F45-9708-019B960494DF}">
              <a14:hiddenLine xmlns:a14="http://schemas.microsoft.com/office/drawing/2010/main" w="2857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</a:rPr>
              <a:t>Class </a:t>
            </a:r>
            <a:r>
              <a:rPr lang="en-US" altLang="en-US" b="1" dirty="0"/>
              <a:t>Holothuroidea</a:t>
            </a:r>
            <a:br>
              <a:rPr lang="en-US" altLang="en-US" b="1" dirty="0"/>
            </a:br>
            <a:r>
              <a:rPr lang="en-US" altLang="en-US" sz="3200" b="1" dirty="0"/>
              <a:t>the “sea cucumbers”</a:t>
            </a:r>
            <a:endParaRPr lang="en-US" altLang="en-US" b="1" dirty="0"/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690688" y="224631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10001"/>
            <a:ext cx="3124200" cy="27797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0" name="Picture 14" descr="seacukesmall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810001"/>
            <a:ext cx="2560638" cy="20224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1" name="Picture 15" descr="psolu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"/>
            <a:ext cx="1828800" cy="27432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inv07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267201"/>
            <a:ext cx="2895600" cy="23161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3" name="Picture 17" descr="inv081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2400"/>
            <a:ext cx="3200400" cy="22733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228600"/>
            <a:ext cx="2030413" cy="2057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203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886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173" y="948961"/>
            <a:ext cx="65024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91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15" y="720160"/>
            <a:ext cx="2561219" cy="53958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351" y="1465448"/>
            <a:ext cx="609600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3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7"/>
          <a:stretch/>
        </p:blipFill>
        <p:spPr>
          <a:xfrm>
            <a:off x="1166136" y="12699"/>
            <a:ext cx="4155374" cy="68453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507" y="1463674"/>
            <a:ext cx="3705460" cy="381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29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3337"/>
            <a:ext cx="7620000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87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696" y="449704"/>
            <a:ext cx="8602048" cy="559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9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84</Words>
  <Application>Microsoft Office PowerPoint</Application>
  <PresentationFormat>Widescreen</PresentationFormat>
  <Paragraphs>44</Paragraphs>
  <Slides>43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Branchiopoda</vt:lpstr>
      <vt:lpstr>Maxillopoda</vt:lpstr>
      <vt:lpstr>PowerPoint Presentation</vt:lpstr>
      <vt:lpstr>Order Amphipoda</vt:lpstr>
      <vt:lpstr>Order Isopoda</vt:lpstr>
      <vt:lpstr>Order Decapoda</vt:lpstr>
      <vt:lpstr>Hexapoda</vt:lpstr>
      <vt:lpstr>PowerPoint Presentation</vt:lpstr>
      <vt:lpstr>SP Myrapoda</vt:lpstr>
      <vt:lpstr>PowerPoint Presentation</vt:lpstr>
      <vt:lpstr>SP Cheliceriformes </vt:lpstr>
      <vt:lpstr>Phylum Echinodermata  “spiny skinned”  </vt:lpstr>
      <vt:lpstr>Class Asteroidea</vt:lpstr>
      <vt:lpstr>PowerPoint Presentation</vt:lpstr>
      <vt:lpstr>Class Echinoidea     the“sea urchins”, “sand dollars”,         “heart urchins”, “sea biscuits”…</vt:lpstr>
      <vt:lpstr>Class Ophiuroidea</vt:lpstr>
      <vt:lpstr>Class Holothuroidea the “sea cucumbers”</vt:lpstr>
      <vt:lpstr>PowerPoint Presentation</vt:lpstr>
    </vt:vector>
  </TitlesOfParts>
  <Company>Oklahoma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Bolek, Matt</dc:creator>
  <cp:lastModifiedBy>Bolek, Matt</cp:lastModifiedBy>
  <cp:revision>21</cp:revision>
  <cp:lastPrinted>2016-04-25T13:01:31Z</cp:lastPrinted>
  <dcterms:created xsi:type="dcterms:W3CDTF">2016-03-04T12:43:18Z</dcterms:created>
  <dcterms:modified xsi:type="dcterms:W3CDTF">2016-04-25T13:21:33Z</dcterms:modified>
</cp:coreProperties>
</file>